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7"/>
  </p:notesMasterIdLst>
  <p:sldIdLst>
    <p:sldId id="256" r:id="rId2"/>
    <p:sldId id="361" r:id="rId3"/>
    <p:sldId id="284" r:id="rId4"/>
    <p:sldId id="288" r:id="rId5"/>
    <p:sldId id="329" r:id="rId6"/>
    <p:sldId id="305" r:id="rId7"/>
    <p:sldId id="332" r:id="rId8"/>
    <p:sldId id="349" r:id="rId9"/>
    <p:sldId id="345" r:id="rId10"/>
    <p:sldId id="368" r:id="rId11"/>
    <p:sldId id="335" r:id="rId12"/>
    <p:sldId id="369" r:id="rId13"/>
    <p:sldId id="343" r:id="rId14"/>
    <p:sldId id="370" r:id="rId15"/>
    <p:sldId id="3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6"/>
    <p:restoredTop sz="95890"/>
  </p:normalViewPr>
  <p:slideViewPr>
    <p:cSldViewPr snapToGrid="0" snapToObjects="1">
      <p:cViewPr varScale="1">
        <p:scale>
          <a:sx n="100" d="100"/>
          <a:sy n="100" d="100"/>
        </p:scale>
        <p:origin x="168" y="36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遅刻理由について(文京学院大学)　(N=50)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071-C845-B97E-84D822604A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71-C845-B97E-84D822604A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071-C845-B97E-84D822604A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92-0F45-A83E-265A6884BB1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C74A3A-7460-8743-96C8-19C2C74D11B7}" type="CATEGORYNAME">
                      <a:rPr lang="ja-JP" altLang="en-US" sz="160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[分類名]</a:t>
                    </a:fld>
                    <a:r>
                      <a:rPr lang="ja-JP" altLang="en-US" sz="1600" baseline="0">
                        <a:solidFill>
                          <a:schemeClr val="tx2"/>
                        </a:solidFill>
                      </a:rPr>
                      <a:t>
</a:t>
                    </a:r>
                    <a:fld id="{48E16CAD-BD07-7944-9A75-6FD3576D860C}" type="PERCENTAGE">
                      <a:rPr lang="en-US" altLang="ja-JP" sz="1600" baseline="0">
                        <a:solidFill>
                          <a:schemeClr val="tx2"/>
                        </a:solidFill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[パーセンテージ]</a:t>
                    </a:fld>
                    <a:endParaRPr lang="ja-JP" altLang="en-US" sz="1600" baseline="0">
                      <a:solidFill>
                        <a:schemeClr val="tx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71-C845-B97E-84D822604A0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71-C845-B97E-84D822604A0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71-C845-B97E-84D822604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時間管理が関連</c:v>
                </c:pt>
                <c:pt idx="1">
                  <c:v>第 2 四半期</c:v>
                </c:pt>
                <c:pt idx="2">
                  <c:v>第 3 四半期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1-C845-B97E-84D822604A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3C3C-8338-9541-944A-A007AFBA7FC1}" type="datetimeFigureOut">
              <a:rPr kumimoji="1" lang="ja-JP" altLang="en-US" smtClean="0"/>
              <a:t>2020/10/12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7D2AC-8A21-7B46-82B1-3B0C1BF65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3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fss/27/0/27_0_274/_pdf/-char/j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file:///Users/yuri/Downloads/IPSJ-JNL5511016.pdf" TargetMode="External"/><Relationship Id="rId4" Type="http://schemas.openxmlformats.org/officeDocument/2006/relationships/hyperlink" Target="https://www.jstage.jst.go.jp/article/jima/68/1/68_47/_pdf/-char/j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評価項目</a:t>
            </a:r>
            <a:endParaRPr kumimoji="1" lang="en-US" altLang="ja-JP" dirty="0"/>
          </a:p>
          <a:p>
            <a:r>
              <a:rPr kumimoji="1" lang="ja-JP" altLang="en-US"/>
              <a:t>問題意識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タイトル：システム解説</a:t>
            </a:r>
            <a:endParaRPr kumimoji="1" lang="en-US" altLang="ja-JP" dirty="0"/>
          </a:p>
          <a:p>
            <a:r>
              <a:rPr kumimoji="1" lang="ja-JP" altLang="en-US"/>
              <a:t>文字が多い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4p</a:t>
            </a:r>
          </a:p>
          <a:p>
            <a:r>
              <a:rPr kumimoji="1" lang="ja-JP" altLang="en-US"/>
              <a:t>あるなし色分け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逆算？</a:t>
            </a:r>
            <a:endParaRPr kumimoji="1" lang="en-US" altLang="ja-JP" dirty="0"/>
          </a:p>
          <a:p>
            <a:r>
              <a:rPr kumimoji="1" lang="ja-JP" altLang="en-US"/>
              <a:t>認識のずれ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時間がわかれば見込みが頑張れる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今後の展望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344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197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2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15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25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50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毎日のことなのに時間を把握し切れていない人たち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6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②の評価をどうするか？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62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睡眠時間記録アプリ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kumimoji="1" lang="en" altLang="ja-JP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https://www.jstage.jst.go.jp/article/fss/27/0/27_0_274/_pdf/-char/ja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ja-JP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乳児を持つ母親のライフログと作業の計測</a:t>
            </a:r>
            <a:endParaRPr lang="ja-JP" altLang="en-US" b="0">
              <a:effectLst/>
            </a:endParaRPr>
          </a:p>
          <a:p>
            <a:r>
              <a:rPr kumimoji="1" lang="en" altLang="ja-JP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https://www.jstage.jst.go.jp/article/jima/68/1/68_47/_pdf/-char/ja</a:t>
            </a:r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ライフログとスケジュールに基づいた未来予測</a:t>
            </a:r>
            <a:endParaRPr kumimoji="1" lang="en-US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ja-JP" dirty="0">
                <a:hlinkClick r:id="rId5"/>
              </a:rPr>
              <a:t>file:///Users/yuri/Downloads/IPSJ-JNL5511016.pdf</a:t>
            </a:r>
            <a:endParaRPr lang="en" altLang="ja-JP" dirty="0"/>
          </a:p>
          <a:p>
            <a:endParaRPr kumimoji="1" lang="en" altLang="ja-JP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50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508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6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70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7D2AC-8A21-7B46-82B1-3B0C1BF65CD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5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27F3-B169-9F4B-9A36-58BF30661966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BD81-CDBF-C74D-A910-BFB7D0737499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9122-0E93-4A43-8E8D-273EA3A15567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C27-3D80-704C-AFDE-CA04D2AFBA5A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405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537E-2752-504A-9802-6BDBF3EA8928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1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43BE-930C-C845-A74C-3BE8D40EEF9E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5569-50A9-F245-8DD4-EE49CD54E634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4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6A47-055C-A347-B7A7-4DADF98C4D24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85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19CBDD-1512-C44C-B3CE-BB57016C743D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0C85-D272-FD4D-9640-38FA9760C140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C327-7E65-874B-8193-80B200AE2C0C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F92C-4A14-D142-B55E-A45FF33E38FF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8AEE-1D3E-3946-BFFA-2B12F5A61E2B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60F-E661-1C46-9C73-0035F9E05DA2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2E9D-575B-8147-8AFB-E109E50972E0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CB36-88F9-D642-9C0D-C635C19E098D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8DE2-A0A1-814E-BC93-823AE582084E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1A0E9-2C45-4A40-BD1A-C9E655920776}" type="datetime1">
              <a:rPr lang="ja-JP" altLang="en-US" smtClean="0"/>
              <a:t>2020/10/12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-bunkyo.ac.jp/center/library/image/kyukiyo7_kanek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hyperlink" Target="https://cancam.jp/archives/277242" TargetMode="External"/><Relationship Id="rId4" Type="http://schemas.openxmlformats.org/officeDocument/2006/relationships/hyperlink" Target="https://prtimes.jp/main/html/rd/p/000000004.00002994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pm.com/blog/2018/05/30/Manhours_Estim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27275-A49F-6347-82CE-1E8ABE24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 err="1"/>
              <a:t>ADLogger</a:t>
            </a:r>
            <a:br>
              <a:rPr lang="en-US" altLang="ja-JP" dirty="0"/>
            </a:br>
            <a:r>
              <a:rPr lang="ja-JP" altLang="en-US" sz="2400"/>
              <a:t>タスク別時間記録</a:t>
            </a:r>
            <a:r>
              <a:rPr kumimoji="1" lang="ja-JP" altLang="en-US" sz="2400"/>
              <a:t>システムの構築の提案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D8D288-EBC3-AB49-8F00-CF0AA3B69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慶應義塾大学</a:t>
            </a:r>
            <a:r>
              <a:rPr kumimoji="1" lang="en-US" altLang="ja-JP" dirty="0"/>
              <a:t> </a:t>
            </a:r>
            <a:r>
              <a:rPr kumimoji="1" lang="ja-JP" altLang="en-US"/>
              <a:t>環境情報学部</a:t>
            </a:r>
            <a:r>
              <a:rPr kumimoji="1" lang="en-US" altLang="ja-JP" dirty="0"/>
              <a:t> 4</a:t>
            </a:r>
            <a:r>
              <a:rPr kumimoji="1" lang="ja-JP" altLang="en-US"/>
              <a:t>年</a:t>
            </a:r>
            <a:endParaRPr kumimoji="1" lang="en-US" altLang="ja-JP" dirty="0"/>
          </a:p>
          <a:p>
            <a:r>
              <a:rPr kumimoji="1" lang="ja-JP" altLang="en-US"/>
              <a:t>中澤研究室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WellComp</a:t>
            </a:r>
            <a:r>
              <a:rPr kumimoji="1" lang="en-US" altLang="ja-JP" dirty="0"/>
              <a:t> </a:t>
            </a:r>
            <a:endParaRPr lang="en-US" altLang="ja-JP" dirty="0"/>
          </a:p>
          <a:p>
            <a:r>
              <a:rPr lang="ja-JP" altLang="en-US"/>
              <a:t>助川</a:t>
            </a:r>
            <a:r>
              <a:rPr lang="en-US" altLang="ja-JP" dirty="0"/>
              <a:t> </a:t>
            </a:r>
            <a:r>
              <a:rPr lang="ja-JP" altLang="en-US"/>
              <a:t>友理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1034AB-6C80-7D4C-815F-13266E9B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04576-6B35-DF4F-90E0-5D4A9B2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err="1"/>
              <a:t>suke@ht.sfc.keio.ac.jp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563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システム構成図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タスク登録</a:t>
            </a:r>
            <a:endParaRPr kumimoji="1" lang="en-US" altLang="ja-JP" dirty="0"/>
          </a:p>
          <a:p>
            <a:r>
              <a:rPr lang="ja-JP" altLang="en-US"/>
              <a:t>タスク別時間計測</a:t>
            </a:r>
            <a:endParaRPr lang="en-US" altLang="ja-JP" dirty="0"/>
          </a:p>
          <a:p>
            <a:r>
              <a:rPr lang="ja-JP" altLang="en-US"/>
              <a:t>指定タスクの合計時間算出</a:t>
            </a: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10</a:t>
            </a:fld>
            <a:endParaRPr lang="en-US" sz="18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97D92-5EBE-CC4A-9DB9-53CA849E15FF}"/>
              </a:ext>
            </a:extLst>
          </p:cNvPr>
          <p:cNvSpPr/>
          <p:nvPr/>
        </p:nvSpPr>
        <p:spPr>
          <a:xfrm>
            <a:off x="481668" y="2133600"/>
            <a:ext cx="9812514" cy="36575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82B45B-112A-5842-9D03-94B3BB3F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7" y="3393857"/>
            <a:ext cx="1573425" cy="1573425"/>
          </a:xfrm>
          <a:prstGeom prst="rect">
            <a:avLst/>
          </a:prstGeom>
        </p:spPr>
      </p:pic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A1C34FB-4294-E84C-B814-3FC75B67FDB2}"/>
              </a:ext>
            </a:extLst>
          </p:cNvPr>
          <p:cNvSpPr/>
          <p:nvPr/>
        </p:nvSpPr>
        <p:spPr>
          <a:xfrm>
            <a:off x="7399255" y="2404012"/>
            <a:ext cx="2592721" cy="32341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67BCC2D-9EF6-554F-92CF-EDF3ECED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68" y="2536501"/>
            <a:ext cx="1980071" cy="450538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81DA91A-BC7C-8C41-ABF6-70C0788A3895}"/>
              </a:ext>
            </a:extLst>
          </p:cNvPr>
          <p:cNvSpPr/>
          <p:nvPr/>
        </p:nvSpPr>
        <p:spPr>
          <a:xfrm>
            <a:off x="2440734" y="2405696"/>
            <a:ext cx="4608550" cy="32341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732D607-B9A3-E74F-8E32-31C1A44659D5}"/>
              </a:ext>
            </a:extLst>
          </p:cNvPr>
          <p:cNvSpPr/>
          <p:nvPr/>
        </p:nvSpPr>
        <p:spPr>
          <a:xfrm>
            <a:off x="3359115" y="3261202"/>
            <a:ext cx="2052320" cy="6618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行動別別時間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登録モジュール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D0C0531-4A41-3C48-A5EB-2B2273DDDA30}"/>
              </a:ext>
            </a:extLst>
          </p:cNvPr>
          <p:cNvSpPr/>
          <p:nvPr/>
        </p:nvSpPr>
        <p:spPr>
          <a:xfrm>
            <a:off x="4780589" y="4105079"/>
            <a:ext cx="1310496" cy="14200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平均時間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算出</a:t>
            </a:r>
            <a:endParaRPr kumimoji="1" lang="en-US" altLang="ja-JP" dirty="0"/>
          </a:p>
          <a:p>
            <a:pPr algn="ctr"/>
            <a:r>
              <a:rPr kumimoji="1" lang="ja-JP" altLang="en-US"/>
              <a:t>モジュール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E669A2D-7381-B543-974D-91E87A4CB51C}"/>
              </a:ext>
            </a:extLst>
          </p:cNvPr>
          <p:cNvSpPr/>
          <p:nvPr/>
        </p:nvSpPr>
        <p:spPr>
          <a:xfrm>
            <a:off x="7676725" y="3073790"/>
            <a:ext cx="2052320" cy="22845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</a:t>
            </a:r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C9AE1F7-FF57-C74A-B3C0-4A2CF8024CE8}"/>
              </a:ext>
            </a:extLst>
          </p:cNvPr>
          <p:cNvCxnSpPr>
            <a:cxnSpLocks/>
          </p:cNvCxnSpPr>
          <p:nvPr/>
        </p:nvCxnSpPr>
        <p:spPr>
          <a:xfrm>
            <a:off x="5411435" y="3607548"/>
            <a:ext cx="2286833" cy="5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128C2B4-6EA3-034D-A192-46052AD7B18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747520" y="3592108"/>
            <a:ext cx="1611595" cy="154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2C39DAF-6298-C745-8222-35024C7F2205}"/>
              </a:ext>
            </a:extLst>
          </p:cNvPr>
          <p:cNvCxnSpPr>
            <a:cxnSpLocks/>
          </p:cNvCxnSpPr>
          <p:nvPr/>
        </p:nvCxnSpPr>
        <p:spPr>
          <a:xfrm flipH="1">
            <a:off x="1747520" y="4829205"/>
            <a:ext cx="1219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1BFF1C5D-97AE-A941-88F5-7B3EF340443C}"/>
              </a:ext>
            </a:extLst>
          </p:cNvPr>
          <p:cNvCxnSpPr>
            <a:cxnSpLocks/>
          </p:cNvCxnSpPr>
          <p:nvPr/>
        </p:nvCxnSpPr>
        <p:spPr>
          <a:xfrm flipH="1">
            <a:off x="6091085" y="4021106"/>
            <a:ext cx="1607183" cy="729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>
            <a:extLst>
              <a:ext uri="{FF2B5EF4-FFF2-40B4-BE49-F238E27FC236}">
                <a16:creationId xmlns:a16="http://schemas.microsoft.com/office/drawing/2014/main" id="{85A52030-F697-E34C-BF55-5BFAC66FF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173" y="3711963"/>
            <a:ext cx="995423" cy="13955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FEA5AA07-E88E-834C-B71B-EF06DA405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915" y="2536501"/>
            <a:ext cx="938565" cy="49665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100B8B3-6D9F-5441-B23F-A1066BAFEC1B}"/>
              </a:ext>
            </a:extLst>
          </p:cNvPr>
          <p:cNvSpPr txBox="1"/>
          <p:nvPr/>
        </p:nvSpPr>
        <p:spPr>
          <a:xfrm>
            <a:off x="1917335" y="3693033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行動種類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FA5BBB6-8BBE-674B-A1F1-2B9886A46EAF}"/>
              </a:ext>
            </a:extLst>
          </p:cNvPr>
          <p:cNvSpPr txBox="1"/>
          <p:nvPr/>
        </p:nvSpPr>
        <p:spPr>
          <a:xfrm>
            <a:off x="1938737" y="3202439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計測時間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B57C2FA-9F10-6D4C-8DD4-43B660EB1809}"/>
              </a:ext>
            </a:extLst>
          </p:cNvPr>
          <p:cNvSpPr txBox="1"/>
          <p:nvPr/>
        </p:nvSpPr>
        <p:spPr>
          <a:xfrm>
            <a:off x="5610631" y="3188556"/>
            <a:ext cx="1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行動別時間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9F8A3C0-9E9E-3544-8BA9-91A356895E66}"/>
              </a:ext>
            </a:extLst>
          </p:cNvPr>
          <p:cNvSpPr txBox="1"/>
          <p:nvPr/>
        </p:nvSpPr>
        <p:spPr>
          <a:xfrm rot="20068391">
            <a:off x="6079833" y="4404065"/>
            <a:ext cx="186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累積行動別時間</a:t>
            </a:r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F43C54BD-19FF-7E44-B375-59BF976D1C23}"/>
              </a:ext>
            </a:extLst>
          </p:cNvPr>
          <p:cNvSpPr/>
          <p:nvPr/>
        </p:nvSpPr>
        <p:spPr>
          <a:xfrm>
            <a:off x="2805832" y="4105079"/>
            <a:ext cx="1310496" cy="14200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合計時間</a:t>
            </a:r>
            <a:endParaRPr kumimoji="1" lang="en-US" altLang="ja-JP" dirty="0"/>
          </a:p>
          <a:p>
            <a:pPr algn="ctr"/>
            <a:r>
              <a:rPr kumimoji="1" lang="ja-JP" altLang="en-US"/>
              <a:t>算出</a:t>
            </a:r>
            <a:endParaRPr kumimoji="1" lang="en-US" altLang="ja-JP" dirty="0"/>
          </a:p>
          <a:p>
            <a:pPr algn="ctr"/>
            <a:r>
              <a:rPr kumimoji="1" lang="ja-JP" altLang="en-US"/>
              <a:t>モジュール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17D1B45-C6B0-EC4C-A92A-37A08BC13B05}"/>
              </a:ext>
            </a:extLst>
          </p:cNvPr>
          <p:cNvCxnSpPr>
            <a:cxnSpLocks/>
            <a:stCxn id="14" idx="1"/>
            <a:endCxn id="49" idx="3"/>
          </p:cNvCxnSpPr>
          <p:nvPr/>
        </p:nvCxnSpPr>
        <p:spPr>
          <a:xfrm flipH="1">
            <a:off x="4116328" y="4815083"/>
            <a:ext cx="6642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A7C9EB7-18F2-A14D-8B1D-CC591759C365}"/>
              </a:ext>
            </a:extLst>
          </p:cNvPr>
          <p:cNvSpPr txBox="1"/>
          <p:nvPr/>
        </p:nvSpPr>
        <p:spPr>
          <a:xfrm>
            <a:off x="1463298" y="4901008"/>
            <a:ext cx="17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chemeClr val="bg1"/>
                </a:solidFill>
              </a:rPr>
              <a:t>必要時間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>
                <a:solidFill>
                  <a:schemeClr val="bg1"/>
                </a:solidFill>
              </a:rPr>
              <a:t>予測</a:t>
            </a:r>
          </a:p>
        </p:txBody>
      </p:sp>
    </p:spTree>
    <p:extLst>
      <p:ext uri="{BB962C8B-B14F-4D97-AF65-F5344CB8AC3E}">
        <p14:creationId xmlns:p14="http://schemas.microsoft.com/office/powerpoint/2010/main" val="196894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</a:t>
            </a:r>
            <a:r>
              <a:rPr lang="en-US" altLang="ja-JP" dirty="0"/>
              <a:t> </a:t>
            </a:r>
            <a:r>
              <a:rPr lang="ja-JP" altLang="en-US"/>
              <a:t>本計測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/>
              <a:t>連続で行う</a:t>
            </a:r>
            <a:r>
              <a:rPr lang="en-US" altLang="ja-JP" sz="3200" dirty="0"/>
              <a:t>5~15</a:t>
            </a:r>
            <a:r>
              <a:rPr lang="ja-JP" altLang="en-US" sz="3200"/>
              <a:t>分</a:t>
            </a:r>
            <a:r>
              <a:rPr kumimoji="1" lang="ja-JP" altLang="en-US" sz="3200"/>
              <a:t>行動（日常生活でよくやるようなもの）を</a:t>
            </a:r>
            <a:r>
              <a:rPr kumimoji="1" lang="en-US" altLang="ja-JP" sz="3200" dirty="0"/>
              <a:t>3</a:t>
            </a:r>
            <a:r>
              <a:rPr kumimoji="1" lang="ja-JP" altLang="en-US" sz="3200"/>
              <a:t>つ決める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/>
              <a:t>直接</a:t>
            </a:r>
            <a:r>
              <a:rPr kumimoji="1" lang="en-US" altLang="ja-JP" sz="3200" dirty="0"/>
              <a:t>or </a:t>
            </a:r>
            <a:r>
              <a:rPr kumimoji="1" lang="ja-JP" altLang="en-US" sz="3200"/>
              <a:t>アンケートを通じて実験者に報告する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計測日時を決める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/>
              <a:t>Zoom</a:t>
            </a:r>
            <a:r>
              <a:rPr lang="ja-JP" altLang="en-US" sz="3200"/>
              <a:t>で実験者と会い、</a:t>
            </a:r>
            <a:r>
              <a:rPr lang="en-US" altLang="ja-JP" sz="3200" dirty="0"/>
              <a:t>3</a:t>
            </a:r>
            <a:r>
              <a:rPr lang="ja-JP" altLang="en-US" sz="3200"/>
              <a:t>タスクを測りながら行う</a:t>
            </a: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046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</a:t>
            </a:r>
            <a:r>
              <a:rPr lang="en-US" altLang="ja-JP" dirty="0"/>
              <a:t> (20~30</a:t>
            </a:r>
            <a:r>
              <a:rPr lang="ja-JP" altLang="en-US"/>
              <a:t>人で実施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3</a:t>
            </a:r>
            <a:r>
              <a:rPr lang="ja-JP" altLang="en-US" sz="3200"/>
              <a:t>回本計測を行う</a:t>
            </a:r>
            <a:endParaRPr lang="en-US" altLang="ja-JP" sz="3200" dirty="0"/>
          </a:p>
          <a:p>
            <a:pPr>
              <a:buFont typeface="Wingdings" pitchFamily="2" charset="2"/>
              <a:buChar char="ü"/>
            </a:pPr>
            <a:r>
              <a:rPr kumimoji="1" lang="ja-JP" altLang="en-US" sz="3200"/>
              <a:t>初回</a:t>
            </a:r>
            <a:endParaRPr kumimoji="1" lang="en-US" altLang="ja-JP" sz="3200" dirty="0"/>
          </a:p>
          <a:p>
            <a:pPr>
              <a:buFont typeface="Wingdings" pitchFamily="2" charset="2"/>
              <a:buChar char="ü"/>
            </a:pPr>
            <a:r>
              <a:rPr lang="en-US" altLang="ja-JP" sz="3200" dirty="0"/>
              <a:t>2</a:t>
            </a:r>
            <a:r>
              <a:rPr lang="ja-JP" altLang="en-US" sz="3200"/>
              <a:t>週間後（</a:t>
            </a:r>
            <a:r>
              <a:rPr lang="en-US" altLang="ja-JP" sz="3200" dirty="0" err="1"/>
              <a:t>ADLog</a:t>
            </a:r>
            <a:r>
              <a:rPr lang="ja-JP" altLang="en-US" sz="3200"/>
              <a:t>の見積もり機能使用不可）</a:t>
            </a:r>
            <a:endParaRPr lang="en-US" altLang="ja-JP" sz="3200" dirty="0"/>
          </a:p>
          <a:p>
            <a:pPr>
              <a:buFont typeface="Wingdings" pitchFamily="2" charset="2"/>
              <a:buChar char="ü"/>
            </a:pPr>
            <a:r>
              <a:rPr kumimoji="1" lang="en-US" altLang="ja-JP" sz="3200" dirty="0"/>
              <a:t>1</a:t>
            </a:r>
            <a:r>
              <a:rPr kumimoji="1" lang="ja-JP" altLang="en-US" sz="3200"/>
              <a:t>ヶ月後（</a:t>
            </a:r>
            <a:r>
              <a:rPr kumimoji="1" lang="en-US" altLang="ja-JP" sz="3200" dirty="0" err="1"/>
              <a:t>ADLog</a:t>
            </a:r>
            <a:r>
              <a:rPr kumimoji="1" lang="ja-JP" altLang="en-US" sz="3200"/>
              <a:t>の見積もり機能使用可）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/>
              <a:t>＋</a:t>
            </a:r>
            <a:endParaRPr lang="en-US" altLang="ja-JP" sz="3200" dirty="0"/>
          </a:p>
          <a:p>
            <a:pPr marL="0" indent="0">
              <a:buNone/>
            </a:pPr>
            <a:r>
              <a:rPr kumimoji="1" lang="en-US" altLang="ja-JP" sz="3200" dirty="0"/>
              <a:t>3</a:t>
            </a:r>
            <a:r>
              <a:rPr kumimoji="1" lang="ja-JP" altLang="en-US" sz="3200"/>
              <a:t>回の間に日々の記録（予測精度向上のため）</a:t>
            </a: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417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実験後インタビュー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+mn-ea"/>
              </a:rPr>
              <a:t>時間管理の苦手意識の変化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>
                <a:latin typeface="+mn-ea"/>
              </a:rPr>
              <a:t>行動変化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>
                <a:latin typeface="+mn-ea"/>
              </a:rPr>
              <a:t>余白時間に対する認識変化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>
                <a:latin typeface="+mn-ea"/>
              </a:rPr>
              <a:t>アプリの有用性（利便性、何かしらの変化が起きたか）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>
                <a:latin typeface="+mn-ea"/>
              </a:rPr>
              <a:t>他</a:t>
            </a:r>
            <a:r>
              <a:rPr lang="en-US" altLang="ja-JP" sz="3200" dirty="0">
                <a:latin typeface="+mn-ea"/>
              </a:rPr>
              <a:t>(</a:t>
            </a:r>
            <a:r>
              <a:rPr lang="ja-JP" altLang="en-US" sz="3200">
                <a:solidFill>
                  <a:srgbClr val="FFC000"/>
                </a:solidFill>
                <a:latin typeface="+mn-ea"/>
              </a:rPr>
              <a:t>検討中</a:t>
            </a:r>
            <a:r>
              <a:rPr lang="en-US" altLang="ja-JP" sz="3200" dirty="0">
                <a:latin typeface="+mn-ea"/>
              </a:rPr>
              <a:t>)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736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5DC38-796B-BE4A-A12D-026D3E1E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lang="ja-JP" altLang="en-US"/>
              <a:t>評価手法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A8DB43-1554-5A41-AEE6-CC11C115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+mn-ea"/>
              </a:rPr>
              <a:t>初回のずれ具合を</a:t>
            </a:r>
            <a:r>
              <a:rPr lang="en-US" altLang="ja-JP" sz="3200" dirty="0">
                <a:latin typeface="+mn-ea"/>
              </a:rPr>
              <a:t>4</a:t>
            </a:r>
            <a:r>
              <a:rPr lang="ja-JP" altLang="en-US" sz="3200">
                <a:latin typeface="+mn-ea"/>
              </a:rPr>
              <a:t>グループに分ける</a:t>
            </a: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r>
              <a:rPr lang="en-US" altLang="ja-JP" sz="3200" dirty="0">
                <a:latin typeface="+mn-ea"/>
              </a:rPr>
              <a:t>→2</a:t>
            </a:r>
            <a:r>
              <a:rPr lang="ja-JP" altLang="en-US" sz="3200">
                <a:latin typeface="+mn-ea"/>
              </a:rPr>
              <a:t>・</a:t>
            </a:r>
            <a:r>
              <a:rPr lang="en-US" altLang="ja-JP" sz="3200" dirty="0">
                <a:latin typeface="+mn-ea"/>
              </a:rPr>
              <a:t>3</a:t>
            </a:r>
            <a:r>
              <a:rPr lang="ja-JP" altLang="en-US" sz="3200">
                <a:latin typeface="+mn-ea"/>
              </a:rPr>
              <a:t>回目の変化を測定</a:t>
            </a: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r>
              <a:rPr lang="ja-JP" altLang="en-US" sz="3200">
                <a:effectLst/>
              </a:rPr>
              <a:t>反復測定分散分析 </a:t>
            </a:r>
            <a:r>
              <a:rPr lang="en-US" altLang="ja-JP" sz="3200" dirty="0">
                <a:effectLst/>
              </a:rPr>
              <a:t>(</a:t>
            </a:r>
            <a:r>
              <a:rPr lang="en" altLang="ja-JP" sz="3200" dirty="0">
                <a:effectLst/>
              </a:rPr>
              <a:t>Repeated Measured ANOVA) </a:t>
            </a:r>
          </a:p>
          <a:p>
            <a:endParaRPr lang="en" altLang="ja-JP" sz="3200" dirty="0">
              <a:effectLst/>
            </a:endParaRPr>
          </a:p>
          <a:p>
            <a:r>
              <a:rPr lang="ja-JP" altLang="en-US" sz="3200">
                <a:effectLst/>
              </a:rPr>
              <a:t>インタビューの考察</a:t>
            </a:r>
            <a:endParaRPr lang="en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CB6D4E-68E4-5845-B7AD-5C7DC8C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DABDFB-605E-4B4B-9AEA-E81BF6B3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344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6DE907-577E-5747-86CF-E02B8544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/>
              <a:t>ご静聴有難うございました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F22010-4E10-4D41-B147-E90D23458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ja-JP" altLang="en-US"/>
              <a:t>被験者絶賛募集中です！ご協力いただけたら嬉しいです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E35F82-3B40-AB41-B128-352CD2E2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E9FC80-E518-574E-807D-2F6B3B88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533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0369D-8271-4749-9743-BEC7D39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背景</a:t>
            </a:r>
            <a:r>
              <a:rPr kumimoji="1" lang="en-US" altLang="ja-JP" dirty="0"/>
              <a:t>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時間管理不足の表面化</a:t>
            </a:r>
            <a:r>
              <a:rPr lang="en-US" altLang="ja-JP" dirty="0"/>
              <a:t> (</a:t>
            </a:r>
            <a:r>
              <a:rPr lang="ja-JP" altLang="en-US"/>
              <a:t>例：遅刻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D2C7D-DF36-A048-8BF2-AF6C4792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>
                <a:effectLst/>
              </a:rPr>
              <a:t>文京学院大学</a:t>
            </a:r>
            <a:r>
              <a:rPr lang="en-US" altLang="ja-JP" sz="2800" dirty="0">
                <a:effectLst/>
              </a:rPr>
              <a:t>→</a:t>
            </a:r>
            <a:r>
              <a:rPr lang="ja-JP" altLang="en-US" sz="2800">
                <a:effectLst/>
              </a:rPr>
              <a:t>遅刻理由として「逆算の甘さ」を主要因と示唆</a:t>
            </a:r>
            <a:r>
              <a:rPr lang="en-US" altLang="ja-JP" sz="2800" dirty="0">
                <a:effectLst/>
              </a:rPr>
              <a:t> </a:t>
            </a:r>
          </a:p>
          <a:p>
            <a:r>
              <a:rPr lang="ja-JP" altLang="en-US" sz="2800">
                <a:effectLst/>
              </a:rPr>
              <a:t>その他アンケート調査にて</a:t>
            </a:r>
            <a:endParaRPr lang="en-US" altLang="ja-JP" sz="2800" dirty="0">
              <a:effectLst/>
            </a:endParaRPr>
          </a:p>
          <a:p>
            <a:pPr marL="0" indent="0">
              <a:buNone/>
            </a:pPr>
            <a:endParaRPr lang="en-US" altLang="ja-JP" sz="800" dirty="0">
              <a:effectLst/>
            </a:endParaRPr>
          </a:p>
          <a:p>
            <a:pPr lvl="1"/>
            <a:r>
              <a:rPr lang="en-US" altLang="ja-JP" sz="2400" dirty="0">
                <a:effectLst/>
              </a:rPr>
              <a:t>PR TIMES</a:t>
            </a:r>
            <a:r>
              <a:rPr lang="ja-JP" altLang="en-US" sz="2400">
                <a:effectLst/>
              </a:rPr>
              <a:t>：「支度に時間がかかった」</a:t>
            </a:r>
            <a:endParaRPr lang="en-US" altLang="ja-JP" sz="2400" dirty="0">
              <a:effectLst/>
            </a:endParaRPr>
          </a:p>
          <a:p>
            <a:pPr lvl="1"/>
            <a:r>
              <a:rPr lang="en-US" altLang="ja-JP" sz="2400" dirty="0" err="1">
                <a:effectLst/>
              </a:rPr>
              <a:t>CanCam</a:t>
            </a:r>
            <a:r>
              <a:rPr lang="ja-JP" altLang="en-US" sz="2400">
                <a:effectLst/>
              </a:rPr>
              <a:t>：「よく分からない」</a:t>
            </a:r>
            <a:endParaRPr lang="en-US" altLang="ja-JP" sz="2400" dirty="0">
              <a:effectLst/>
            </a:endParaRPr>
          </a:p>
          <a:p>
            <a:pPr marL="457200" lvl="1" indent="0">
              <a:buNone/>
            </a:pPr>
            <a:r>
              <a:rPr lang="ja-JP" altLang="en-US" sz="2400">
                <a:effectLst/>
              </a:rPr>
              <a:t>「思ったより準備に時間がかかる」</a:t>
            </a:r>
            <a:endParaRPr lang="en-US" altLang="ja-JP" sz="2400" dirty="0">
              <a:effectLst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A703A1-DD7D-7F44-9E2B-697F3E4B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2</a:t>
            </a:fld>
            <a:endParaRPr lang="en-US" sz="1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B5DF8D-6A57-2841-B271-026DB55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5220572"/>
            <a:ext cx="9795522" cy="1431234"/>
          </a:xfrm>
        </p:spPr>
        <p:txBody>
          <a:bodyPr/>
          <a:lstStyle/>
          <a:p>
            <a:r>
              <a:rPr lang="ja-JP" altLang="en-US"/>
              <a:t>文京学院大学研究紀要女子大学生の遅刻に関する研究</a:t>
            </a:r>
            <a:r>
              <a:rPr lang="en-US" altLang="ja-JP" dirty="0"/>
              <a:t>-</a:t>
            </a:r>
            <a:r>
              <a:rPr lang="ja-JP" altLang="en-US"/>
              <a:t>遅刻者の状況と意識，</a:t>
            </a:r>
            <a:endParaRPr lang="en-US" altLang="ja-JP" dirty="0"/>
          </a:p>
          <a:p>
            <a:r>
              <a:rPr lang="ja-JP" altLang="en-US"/>
              <a:t>並びに性格的特徴と学校適応感について</a:t>
            </a:r>
            <a:r>
              <a:rPr lang="en-US" altLang="ja-JP" dirty="0"/>
              <a:t>-</a:t>
            </a:r>
            <a:r>
              <a:rPr lang="ja-JP" altLang="en-US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https://www.u-bunkyo.ac.jp/center/library/image/kyukiyo7_kaneko.pdf</a:t>
            </a:r>
            <a:endParaRPr lang="en-US" dirty="0"/>
          </a:p>
          <a:p>
            <a:r>
              <a:rPr lang="en-US" dirty="0"/>
              <a:t>PR TIMES</a:t>
            </a:r>
          </a:p>
          <a:p>
            <a:r>
              <a:rPr lang="en-US" altLang="ja-JP" dirty="0">
                <a:hlinkClick r:id="rId4"/>
              </a:rPr>
              <a:t>https://prtimes.jp/main/html/rd/p/000000004.000029941.html</a:t>
            </a:r>
            <a:endParaRPr lang="en-US" dirty="0"/>
          </a:p>
          <a:p>
            <a:r>
              <a:rPr lang="en-US" dirty="0" err="1"/>
              <a:t>Cancam</a:t>
            </a:r>
            <a:endParaRPr lang="en-US" dirty="0"/>
          </a:p>
          <a:p>
            <a:r>
              <a:rPr lang="en" altLang="ja-JP" dirty="0">
                <a:hlinkClick r:id="rId5"/>
              </a:rPr>
              <a:t>https://cancam.jp/archives/277242</a:t>
            </a:r>
            <a:endParaRPr lang="en" altLang="ja-JP" dirty="0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9CC254E-E35A-6E41-9686-BCD67ED73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54456"/>
              </p:ext>
            </p:extLst>
          </p:nvPr>
        </p:nvGraphicFramePr>
        <p:xfrm>
          <a:off x="5962650" y="3158836"/>
          <a:ext cx="4766805" cy="3699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320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07A545-5274-5D45-A962-6BDF6909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 </a:t>
            </a:r>
            <a:r>
              <a:rPr lang="ja-JP" altLang="en-US"/>
              <a:t>問題点</a:t>
            </a:r>
            <a:r>
              <a:rPr lang="en-US" altLang="ja-JP" dirty="0"/>
              <a:t> </a:t>
            </a:r>
            <a:r>
              <a:rPr lang="ja-JP" altLang="en-US"/>
              <a:t>： 「逆算が苦手」とは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EFBAF1-3EEF-794E-B31B-AB10737F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あ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4B5234-9880-204F-8E99-C4F60E84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株式会社クラウドワークス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https://www.innopm.com/blog/2018/05/30/Manhours_Estimation/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E97AD9E-FD2B-A945-BD14-9C04DAB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3</a:t>
            </a:fld>
            <a:endParaRPr lang="en-US" sz="1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E59405-17A2-B343-8217-1C4C3E7A9DD9}"/>
              </a:ext>
            </a:extLst>
          </p:cNvPr>
          <p:cNvSpPr/>
          <p:nvPr/>
        </p:nvSpPr>
        <p:spPr>
          <a:xfrm>
            <a:off x="680320" y="2336872"/>
            <a:ext cx="9613861" cy="5777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予測総時間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901388-5958-6947-91B1-B4475C44FBDD}"/>
              </a:ext>
            </a:extLst>
          </p:cNvPr>
          <p:cNvSpPr/>
          <p:nvPr/>
        </p:nvSpPr>
        <p:spPr>
          <a:xfrm>
            <a:off x="680319" y="3037858"/>
            <a:ext cx="6502243" cy="5777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予測各タスク総合時間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75EA73-7B4C-1545-B074-D7B72CF64F93}"/>
              </a:ext>
            </a:extLst>
          </p:cNvPr>
          <p:cNvSpPr/>
          <p:nvPr/>
        </p:nvSpPr>
        <p:spPr>
          <a:xfrm>
            <a:off x="7334249" y="3037858"/>
            <a:ext cx="2959931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余白時間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998033-E461-8444-B304-6903BE6F15A8}"/>
              </a:ext>
            </a:extLst>
          </p:cNvPr>
          <p:cNvSpPr/>
          <p:nvPr/>
        </p:nvSpPr>
        <p:spPr>
          <a:xfrm>
            <a:off x="680321" y="3757893"/>
            <a:ext cx="192952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A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ADFB5A6-F9A5-2F48-A9A9-04DC098BB66A}"/>
              </a:ext>
            </a:extLst>
          </p:cNvPr>
          <p:cNvSpPr/>
          <p:nvPr/>
        </p:nvSpPr>
        <p:spPr>
          <a:xfrm>
            <a:off x="2781300" y="3757893"/>
            <a:ext cx="203834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B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C863699-A698-BA43-8BD9-11A82B125A33}"/>
              </a:ext>
            </a:extLst>
          </p:cNvPr>
          <p:cNvSpPr/>
          <p:nvPr/>
        </p:nvSpPr>
        <p:spPr>
          <a:xfrm>
            <a:off x="4991100" y="3757893"/>
            <a:ext cx="2210309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</a:t>
            </a:r>
            <a:r>
              <a:rPr kumimoji="1" lang="en-US" altLang="ja-JP" dirty="0"/>
              <a:t>C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E1E709-355D-D446-97C3-362EF288B843}"/>
              </a:ext>
            </a:extLst>
          </p:cNvPr>
          <p:cNvSpPr/>
          <p:nvPr/>
        </p:nvSpPr>
        <p:spPr>
          <a:xfrm>
            <a:off x="9182100" y="3757893"/>
            <a:ext cx="1131842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予備時間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4CF0F6-581A-9C4D-8028-0A1F4D92F7A3}"/>
              </a:ext>
            </a:extLst>
          </p:cNvPr>
          <p:cNvSpPr/>
          <p:nvPr/>
        </p:nvSpPr>
        <p:spPr>
          <a:xfrm>
            <a:off x="7334249" y="3776512"/>
            <a:ext cx="1737710" cy="5777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タスク間時間</a:t>
            </a: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66C0CE6D-21D1-504A-A78A-B70AF779D536}"/>
              </a:ext>
            </a:extLst>
          </p:cNvPr>
          <p:cNvSpPr/>
          <p:nvPr/>
        </p:nvSpPr>
        <p:spPr>
          <a:xfrm>
            <a:off x="7168274" y="3049810"/>
            <a:ext cx="3267076" cy="577778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2DF14A7-EEA5-534C-93AA-7629419C0F01}"/>
              </a:ext>
            </a:extLst>
          </p:cNvPr>
          <p:cNvSpPr/>
          <p:nvPr/>
        </p:nvSpPr>
        <p:spPr>
          <a:xfrm>
            <a:off x="660561" y="3715846"/>
            <a:ext cx="6607268" cy="577778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3075435-320E-D24F-88AC-1DCDE6E3BCB2}"/>
              </a:ext>
            </a:extLst>
          </p:cNvPr>
          <p:cNvSpPr/>
          <p:nvPr/>
        </p:nvSpPr>
        <p:spPr>
          <a:xfrm>
            <a:off x="10172700" y="3037858"/>
            <a:ext cx="556755" cy="577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38ACF7C-CD77-C646-AE1C-B5326410BD5C}"/>
              </a:ext>
            </a:extLst>
          </p:cNvPr>
          <p:cNvSpPr/>
          <p:nvPr/>
        </p:nvSpPr>
        <p:spPr>
          <a:xfrm>
            <a:off x="6816101" y="3738843"/>
            <a:ext cx="556755" cy="577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0F4ECB-291C-E146-A6D0-12302529D2F0}"/>
              </a:ext>
            </a:extLst>
          </p:cNvPr>
          <p:cNvSpPr txBox="1"/>
          <p:nvPr/>
        </p:nvSpPr>
        <p:spPr>
          <a:xfrm>
            <a:off x="680319" y="4503214"/>
            <a:ext cx="9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感覚に依存した見積もりの誤差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バッファ（余白時間）の不備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2100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/>
              <a:t>目的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正確な行動別時間の把握</a:t>
            </a:r>
            <a:endParaRPr lang="en-US" altLang="ja-JP" sz="3200" dirty="0"/>
          </a:p>
          <a:p>
            <a:r>
              <a:rPr lang="ja-JP" altLang="en-US" sz="3200"/>
              <a:t>適切な余裕時間の確保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を実現させるアプリケーションの提案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/>
              <a:t>一番効果が期待できるターゲット層</a:t>
            </a:r>
            <a:endParaRPr lang="en-US" altLang="ja-JP" dirty="0"/>
          </a:p>
          <a:p>
            <a:pPr>
              <a:buFont typeface="Wingdings" pitchFamily="2" charset="2"/>
              <a:buChar char="ü"/>
            </a:pPr>
            <a:r>
              <a:rPr lang="ja-JP" altLang="en-US" sz="2000">
                <a:solidFill>
                  <a:srgbClr val="FFFFFF"/>
                </a:solidFill>
                <a:effectLst/>
              </a:rPr>
              <a:t>正確な行動別時間が秒単位で分かるか？</a:t>
            </a:r>
            <a:r>
              <a:rPr lang="en-US" altLang="ja-JP" sz="2000" dirty="0">
                <a:solidFill>
                  <a:srgbClr val="FFFFFF"/>
                </a:solidFill>
                <a:effectLst/>
              </a:rPr>
              <a:t> → </a:t>
            </a:r>
            <a:r>
              <a:rPr lang="en-US" altLang="ja-JP" sz="2000" dirty="0">
                <a:effectLst/>
              </a:rPr>
              <a:t>No</a:t>
            </a:r>
            <a:endParaRPr lang="en-US" altLang="ja-JP" sz="2000" u="sng" dirty="0">
              <a:solidFill>
                <a:srgbClr val="FF0000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ja-JP" altLang="en-US" sz="2000">
                <a:solidFill>
                  <a:srgbClr val="FFFFFF"/>
                </a:solidFill>
                <a:effectLst/>
              </a:rPr>
              <a:t>余白時間を十分に取るか？</a:t>
            </a:r>
            <a:r>
              <a:rPr lang="en-US" altLang="ja-JP" sz="2000" dirty="0">
                <a:solidFill>
                  <a:srgbClr val="FFFFFF"/>
                </a:solidFill>
                <a:effectLst/>
              </a:rPr>
              <a:t> → No</a:t>
            </a:r>
            <a:endParaRPr lang="en-US" altLang="ja-JP" sz="2000" dirty="0">
              <a:effectLst/>
            </a:endParaRPr>
          </a:p>
          <a:p>
            <a:pPr lvl="1"/>
            <a:endParaRPr lang="en-US" altLang="ja-JP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6A5B2C9-592F-A342-8E8E-1B24A8F9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63" y="622598"/>
            <a:ext cx="3140455" cy="51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4A5D8-F47C-A047-9A86-EED257A8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ja-JP" altLang="en-US"/>
              <a:t>先行研究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ライフログ研究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84901A-AC62-CF4F-A76F-F3000C3F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睡眠時間記録アプリ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ライフログとスケジュールに基づいた未来予測手法によるタスク管理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/>
              <a:t>空き時間とタスク間関係を利用したユーザのスケジューリング支援手法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656DD5-CFA4-5C43-8DE6-A87ECD63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697ACF-46E5-8941-9D3E-BEA0C24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242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ja-JP" altLang="en-US"/>
              <a:t>先行研究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問題意識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余白時間のアプリケーションがない</a:t>
            </a:r>
            <a:endParaRPr kumimoji="1" lang="en-US" altLang="ja-JP" sz="3200" dirty="0"/>
          </a:p>
          <a:p>
            <a:r>
              <a:rPr kumimoji="1" lang="ja-JP" altLang="en-US" sz="3200"/>
              <a:t>時間把握に関する学術的な先行研究が少ない</a:t>
            </a:r>
            <a:endParaRPr kumimoji="1" lang="en-US" altLang="ja-JP" sz="3200" dirty="0"/>
          </a:p>
          <a:p>
            <a:r>
              <a:rPr lang="ja-JP" altLang="en-US" sz="3200"/>
              <a:t>モバイルアプリケーションの先行研究がない</a:t>
            </a:r>
            <a:endParaRPr lang="en-US" altLang="ja-JP" sz="3200" dirty="0"/>
          </a:p>
          <a:p>
            <a:r>
              <a:rPr kumimoji="1" lang="ja-JP" altLang="en-US" sz="3200"/>
              <a:t>時間把握</a:t>
            </a:r>
            <a:r>
              <a:rPr kumimoji="1" lang="en-US" altLang="ja-JP" sz="3200" dirty="0"/>
              <a:t>/</a:t>
            </a:r>
            <a:r>
              <a:rPr kumimoji="1" lang="ja-JP" altLang="en-US" sz="3200"/>
              <a:t>余白時間</a:t>
            </a:r>
            <a:r>
              <a:rPr kumimoji="1" lang="en-US" altLang="ja-JP" sz="3200" dirty="0"/>
              <a:t>/</a:t>
            </a:r>
            <a:r>
              <a:rPr kumimoji="1" lang="ja-JP" altLang="en-US" sz="3200"/>
              <a:t>逆算を包括した研究がない　等</a:t>
            </a:r>
            <a:endParaRPr kumimoji="1"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225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機能要件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35CE2E-2992-194D-9CB8-E8A3D5C9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タスク別時間計測</a:t>
            </a:r>
            <a:endParaRPr lang="en-US" altLang="ja-JP" sz="3200" dirty="0"/>
          </a:p>
          <a:p>
            <a:r>
              <a:rPr lang="ja-JP" altLang="en-US" sz="3200"/>
              <a:t>時間傾向の導出</a:t>
            </a:r>
            <a:endParaRPr lang="en-US" altLang="ja-JP" sz="3200" dirty="0"/>
          </a:p>
          <a:p>
            <a:r>
              <a:rPr lang="ja-JP" altLang="en-US" sz="3200"/>
              <a:t>指定タスクの合計時間算出</a:t>
            </a:r>
            <a:endParaRPr lang="en-US" altLang="ja-JP" sz="3200" dirty="0"/>
          </a:p>
          <a:p>
            <a:r>
              <a:rPr lang="ja-JP" altLang="en-US" sz="3200"/>
              <a:t>余白時間付必要時間の導出</a:t>
            </a:r>
            <a:endParaRPr lang="en-US" altLang="ja-JP" sz="3200" dirty="0"/>
          </a:p>
          <a:p>
            <a:r>
              <a:rPr lang="en-US" altLang="ja-JP" sz="3200" dirty="0"/>
              <a:t>Apple </a:t>
            </a:r>
            <a:r>
              <a:rPr lang="ja-JP" altLang="en-US" sz="3200"/>
              <a:t>カレンダーの登録</a:t>
            </a:r>
            <a:endParaRPr lang="en-US" altLang="ja-JP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7</a:t>
            </a:fld>
            <a:endParaRPr lang="en-US" sz="1800" dirty="0"/>
          </a:p>
        </p:txBody>
      </p:sp>
      <p:pic>
        <p:nvPicPr>
          <p:cNvPr id="7" name="画面収録 2020-10-11 10.34.28">
            <a:hlinkClick r:id="" action="ppaction://media"/>
            <a:extLst>
              <a:ext uri="{FF2B5EF4-FFF2-40B4-BE49-F238E27FC236}">
                <a16:creationId xmlns:a16="http://schemas.microsoft.com/office/drawing/2014/main" id="{EE13625C-74EA-D146-A6B7-24FBF763A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2754" y="601508"/>
            <a:ext cx="3139064" cy="5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ja-JP" altLang="en-US"/>
              <a:t>余白時間の導出について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35CE2E-2992-194D-9CB8-E8A3D5C9E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3000">
                    <a:latin typeface="Cambria Math" panose="02040503050406030204" pitchFamily="18" charset="0"/>
                  </a:rPr>
                  <a:t>予測時間の導出方法</a:t>
                </a:r>
                <a:endParaRPr kumimoji="1" lang="en-US" altLang="ja-JP" sz="3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ja-JP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ja-JP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altLang="ja-JP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en-US" altLang="ja-JP" sz="4000" dirty="0"/>
              </a:p>
              <a:p>
                <a:pPr marL="0" indent="0">
                  <a:buNone/>
                </a:pPr>
                <a:endParaRPr kumimoji="1" lang="en-US" altLang="ja-JP" sz="800" dirty="0"/>
              </a:p>
              <a:p>
                <a:pPr marL="0" indent="0">
                  <a:buNone/>
                </a:pPr>
                <a:r>
                  <a:rPr lang="ja-JP" altLang="en-US" sz="3000">
                    <a:latin typeface="Cambria Math" panose="02040503050406030204" pitchFamily="18" charset="0"/>
                  </a:rPr>
                  <a:t>予測時間の合計方法</a:t>
                </a:r>
                <a:endParaRPr lang="en-US" altLang="ja-JP" sz="30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sub>
                    </m:sSub>
                    <m:r>
                      <a:rPr lang="en-US" altLang="ja-JP" sz="4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𝑣𝑖</m:t>
                            </m:r>
                          </m:sub>
                        </m:s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ja-JP" sz="4000" dirty="0"/>
                  <a:t> + a</a:t>
                </a:r>
              </a:p>
              <a:p>
                <a:pPr marL="0" indent="0">
                  <a:buNone/>
                </a:pPr>
                <a:endParaRPr kumimoji="1" lang="en-US" altLang="ja-JP" sz="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2000" dirty="0"/>
                  <a:t>=</a:t>
                </a:r>
                <a:r>
                  <a:rPr lang="ja-JP" altLang="en-US" sz="2000"/>
                  <a:t>記録時間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sz="2000" dirty="0"/>
                  <a:t>=</a:t>
                </a:r>
                <a:r>
                  <a:rPr lang="ja-JP" altLang="en-US" sz="2000"/>
                  <a:t>変動バッファ設定</a:t>
                </a:r>
                <a:r>
                  <a:rPr lang="en-US" altLang="ja-JP" sz="2000" dirty="0"/>
                  <a:t>(0~3)</a:t>
                </a:r>
                <a:r>
                  <a:rPr lang="ja-JP" altLang="en-US" sz="2000"/>
                  <a:t>　</a:t>
                </a:r>
                <a:r>
                  <a:rPr lang="en-US" altLang="ja-JP" sz="2000" dirty="0"/>
                  <a:t>a=</a:t>
                </a:r>
                <a:r>
                  <a:rPr lang="ja-JP" altLang="en-US" sz="2000"/>
                  <a:t>固定バッファ時間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735CE2E-2992-194D-9CB8-E8A3D5C9E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39" t="-7394" b="-15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9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F74F5-16E9-A348-A319-AFCD363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 </a:t>
            </a:r>
            <a:r>
              <a:rPr lang="en-US" altLang="ja-JP" dirty="0" err="1"/>
              <a:t>ADLogger</a:t>
            </a:r>
            <a:r>
              <a:rPr lang="ja-JP" altLang="en-US"/>
              <a:t>システム</a:t>
            </a:r>
            <a:r>
              <a:rPr lang="en-US" altLang="ja-JP" dirty="0"/>
              <a:t> 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システム構成図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DDB5F1-4907-C74C-AC78-1C3D202F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B2D708-9ABE-F040-B32F-3E5BEEA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/>
              <a:t>9</a:t>
            </a:fld>
            <a:endParaRPr lang="en-US" sz="1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567FFEB-A89B-7243-B145-042EE3F4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52" y="1983656"/>
            <a:ext cx="5353797" cy="38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80589"/>
      </p:ext>
    </p:extLst>
  </p:cSld>
  <p:clrMapOvr>
    <a:masterClrMapping/>
  </p:clrMapOvr>
</p:sld>
</file>

<file path=ppt/theme/theme1.xml><?xml version="1.0" encoding="utf-8"?>
<a:theme xmlns:a="http://schemas.openxmlformats.org/drawingml/2006/main" name="ベルリン">
  <a:themeElements>
    <a:clrScheme name="赤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ベルリン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ベルリ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{1EBE9DE7-30A0-FC4F-858F-648CEC8370E3}tf10001057</Template>
  <TotalTime>26642</TotalTime>
  <Words>863</Words>
  <Application>Microsoft Macintosh PowerPoint</Application>
  <PresentationFormat>ワイド画面</PresentationFormat>
  <Paragraphs>171</Paragraphs>
  <Slides>15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游ゴシック</vt:lpstr>
      <vt:lpstr>Arial</vt:lpstr>
      <vt:lpstr>Cambria Math</vt:lpstr>
      <vt:lpstr>Trebuchet MS</vt:lpstr>
      <vt:lpstr>Wingdings</vt:lpstr>
      <vt:lpstr>ベルリン</vt:lpstr>
      <vt:lpstr>ADLogger タスク別時間記録システムの構築の提案</vt:lpstr>
      <vt:lpstr>1. 背景 ： 時間管理不足の表面化 (例：遅刻)</vt:lpstr>
      <vt:lpstr>2. 問題点 ： 「逆算が苦手」とは</vt:lpstr>
      <vt:lpstr>3. 目的</vt:lpstr>
      <vt:lpstr>4. 先行研究 ： ライフログ研究</vt:lpstr>
      <vt:lpstr>4. 先行研究 ： 問題意識</vt:lpstr>
      <vt:lpstr>5. ADLoggerシステム ： 機能要件</vt:lpstr>
      <vt:lpstr>5. 余白時間の導出について</vt:lpstr>
      <vt:lpstr>5. ADLoggerシステム ： システム構成図</vt:lpstr>
      <vt:lpstr>5. ADLoggerシステム ： システム構成図</vt:lpstr>
      <vt:lpstr>6. 実験 本計測</vt:lpstr>
      <vt:lpstr>6. 実験 (20~30人で実施)</vt:lpstr>
      <vt:lpstr>6. 実験後インタビュー</vt:lpstr>
      <vt:lpstr>6. 評価手法</vt:lpstr>
      <vt:lpstr>ご静聴有難うございました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ADLogger</dc:title>
  <dc:creator>Microsoft Office User</dc:creator>
  <cp:lastModifiedBy>Microsoft Office User</cp:lastModifiedBy>
  <cp:revision>468</cp:revision>
  <cp:lastPrinted>2020-10-12T01:38:50Z</cp:lastPrinted>
  <dcterms:created xsi:type="dcterms:W3CDTF">2020-01-05T01:18:45Z</dcterms:created>
  <dcterms:modified xsi:type="dcterms:W3CDTF">2020-10-12T02:03:13Z</dcterms:modified>
</cp:coreProperties>
</file>